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9" r:id="rId3"/>
    <p:sldId id="260" r:id="rId4"/>
    <p:sldId id="261" r:id="rId5"/>
    <p:sldId id="25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29" autoAdjust="0"/>
  </p:normalViewPr>
  <p:slideViewPr>
    <p:cSldViewPr>
      <p:cViewPr varScale="1">
        <p:scale>
          <a:sx n="74" d="100"/>
          <a:sy n="74" d="100"/>
        </p:scale>
        <p:origin x="-104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BA15CB0A-F53F-4052-933B-4D899F5557B8}" type="datetimeFigureOut">
              <a:rPr lang="en-US" smtClean="0"/>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F7CCE-D627-48BB-B991-991978E7C969}"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5CB0A-F53F-4052-933B-4D899F5557B8}" type="datetimeFigureOut">
              <a:rPr lang="en-US" smtClean="0"/>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F7CCE-D627-48BB-B991-991978E7C96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5CB0A-F53F-4052-933B-4D899F5557B8}" type="datetimeFigureOut">
              <a:rPr lang="en-US" smtClean="0"/>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F7CCE-D627-48BB-B991-991978E7C96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5CB0A-F53F-4052-933B-4D899F5557B8}" type="datetimeFigureOut">
              <a:rPr lang="en-US" smtClean="0"/>
              <a:t>6/28/2011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0F7CCE-D627-48BB-B991-991978E7C96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BA15CB0A-F53F-4052-933B-4D899F5557B8}" type="datetimeFigureOut">
              <a:rPr lang="en-US" smtClean="0"/>
              <a:t>6/28/2011</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B70F7CCE-D627-48BB-B991-991978E7C96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15CB0A-F53F-4052-933B-4D899F5557B8}" type="datetimeFigureOut">
              <a:rPr lang="en-US" smtClean="0"/>
              <a:t>6/28/2011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0F7CCE-D627-48BB-B991-991978E7C96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15CB0A-F53F-4052-933B-4D899F5557B8}" type="datetimeFigureOut">
              <a:rPr lang="en-US" smtClean="0"/>
              <a:t>6/28/2011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0F7CCE-D627-48BB-B991-991978E7C96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15CB0A-F53F-4052-933B-4D899F5557B8}" type="datetimeFigureOut">
              <a:rPr lang="en-US" smtClean="0"/>
              <a:t>6/28/2011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0F7CCE-D627-48BB-B991-991978E7C96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15CB0A-F53F-4052-933B-4D899F5557B8}" type="datetimeFigureOut">
              <a:rPr lang="en-US" smtClean="0"/>
              <a:t>6/28/2011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0F7CCE-D627-48BB-B991-991978E7C96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A15CB0A-F53F-4052-933B-4D899F5557B8}" type="datetimeFigureOut">
              <a:rPr lang="en-US" smtClean="0"/>
              <a:t>6/28/2011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0F7CCE-D627-48BB-B991-991978E7C969}"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BA15CB0A-F53F-4052-933B-4D899F5557B8}" type="datetimeFigureOut">
              <a:rPr lang="en-US" smtClean="0"/>
              <a:t>6/28/2011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0F7CCE-D627-48BB-B991-991978E7C969}"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BA15CB0A-F53F-4052-933B-4D899F5557B8}" type="datetimeFigureOut">
              <a:rPr lang="en-US" smtClean="0"/>
              <a:t>6/28/2011</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B70F7CCE-D627-48BB-B991-991978E7C96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057400"/>
            <a:ext cx="4419600" cy="2743201"/>
          </a:xfrm>
        </p:spPr>
        <p:txBody>
          <a:bodyPr>
            <a:normAutofit/>
          </a:bodyPr>
          <a:lstStyle/>
          <a:p>
            <a:r>
              <a:rPr lang="en-US" dirty="0" smtClean="0">
                <a:solidFill>
                  <a:schemeClr val="bg1">
                    <a:lumMod val="95000"/>
                    <a:lumOff val="5000"/>
                  </a:schemeClr>
                </a:solidFill>
              </a:rPr>
              <a:t>Differentiation </a:t>
            </a:r>
            <a:br>
              <a:rPr lang="en-US" dirty="0" smtClean="0">
                <a:solidFill>
                  <a:schemeClr val="bg1">
                    <a:lumMod val="95000"/>
                    <a:lumOff val="5000"/>
                  </a:schemeClr>
                </a:solidFill>
              </a:rPr>
            </a:br>
            <a:r>
              <a:rPr lang="en-US" dirty="0" smtClean="0">
                <a:solidFill>
                  <a:schemeClr val="bg1">
                    <a:lumMod val="95000"/>
                    <a:lumOff val="5000"/>
                  </a:schemeClr>
                </a:solidFill>
              </a:rPr>
              <a:t>in the </a:t>
            </a:r>
            <a:br>
              <a:rPr lang="en-US" dirty="0" smtClean="0">
                <a:solidFill>
                  <a:schemeClr val="bg1">
                    <a:lumMod val="95000"/>
                    <a:lumOff val="5000"/>
                  </a:schemeClr>
                </a:solidFill>
              </a:rPr>
            </a:br>
            <a:r>
              <a:rPr lang="en-US" dirty="0" smtClean="0">
                <a:solidFill>
                  <a:schemeClr val="bg1">
                    <a:lumMod val="95000"/>
                    <a:lumOff val="5000"/>
                  </a:schemeClr>
                </a:solidFill>
              </a:rPr>
              <a:t>World Language Classroom</a:t>
            </a:r>
            <a:endParaRPr lang="en-US" dirty="0">
              <a:solidFill>
                <a:schemeClr val="bg1">
                  <a:lumMod val="95000"/>
                  <a:lumOff val="5000"/>
                </a:schemeClr>
              </a:solidFill>
            </a:endParaRPr>
          </a:p>
        </p:txBody>
      </p:sp>
    </p:spTree>
    <p:extLst>
      <p:ext uri="{BB962C8B-B14F-4D97-AF65-F5344CB8AC3E}">
        <p14:creationId xmlns:p14="http://schemas.microsoft.com/office/powerpoint/2010/main" val="2495116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Differentiated Instruction</a:t>
            </a:r>
            <a:endParaRPr lang="en-US" sz="4400" dirty="0"/>
          </a:p>
        </p:txBody>
      </p:sp>
      <p:sp>
        <p:nvSpPr>
          <p:cNvPr id="3" name="Content Placeholder 2"/>
          <p:cNvSpPr>
            <a:spLocks noGrp="1"/>
          </p:cNvSpPr>
          <p:nvPr>
            <p:ph idx="1"/>
          </p:nvPr>
        </p:nvSpPr>
        <p:spPr/>
        <p:txBody>
          <a:bodyPr/>
          <a:lstStyle/>
          <a:p>
            <a:pPr marL="0" indent="0">
              <a:buNone/>
            </a:pPr>
            <a:endParaRPr lang="en-US" dirty="0">
              <a:solidFill>
                <a:schemeClr val="bg1">
                  <a:lumMod val="95000"/>
                  <a:lumOff val="5000"/>
                </a:schemeClr>
              </a:solidFill>
            </a:endParaRPr>
          </a:p>
          <a:p>
            <a:pPr marL="0" indent="0">
              <a:buNone/>
            </a:pPr>
            <a:r>
              <a:rPr lang="en-US" sz="3600" dirty="0" smtClean="0">
                <a:solidFill>
                  <a:schemeClr val="bg1">
                    <a:lumMod val="95000"/>
                    <a:lumOff val="5000"/>
                  </a:schemeClr>
                </a:solidFill>
                <a:latin typeface="Tw Cen MT Condensed Extra Bold" pitchFamily="34" charset="0"/>
              </a:rPr>
              <a:t>The </a:t>
            </a:r>
            <a:r>
              <a:rPr lang="en-US" sz="3600" dirty="0">
                <a:solidFill>
                  <a:schemeClr val="bg1">
                    <a:lumMod val="95000"/>
                    <a:lumOff val="5000"/>
                  </a:schemeClr>
                </a:solidFill>
                <a:latin typeface="Tw Cen MT Condensed Extra Bold" pitchFamily="34" charset="0"/>
              </a:rPr>
              <a:t>attempt "on the part of classroom teachers to meet students where they are in the learning process and move them along as quickly and as far as possible in the context of a mixed-ability classroom" (Tomlinson, 1999). </a:t>
            </a:r>
            <a:endParaRPr lang="en-US" sz="3600" dirty="0" smtClean="0">
              <a:solidFill>
                <a:schemeClr val="bg1">
                  <a:lumMod val="95000"/>
                  <a:lumOff val="5000"/>
                </a:schemeClr>
              </a:solidFill>
              <a:latin typeface="Tw Cen MT Condensed Extra Bold" pitchFamily="34" charset="0"/>
            </a:endParaRPr>
          </a:p>
          <a:p>
            <a:endParaRPr lang="en-US" dirty="0">
              <a:latin typeface="Tw Cen MT Condensed Extra Bold" pitchFamily="34" charset="0"/>
            </a:endParaRPr>
          </a:p>
        </p:txBody>
      </p:sp>
    </p:spTree>
    <p:extLst>
      <p:ext uri="{BB962C8B-B14F-4D97-AF65-F5344CB8AC3E}">
        <p14:creationId xmlns:p14="http://schemas.microsoft.com/office/powerpoint/2010/main" val="30569422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4400" u="sng" dirty="0" smtClean="0"/>
              <a:t>Differentiate:  What?   Why?</a:t>
            </a:r>
            <a:endParaRPr lang="en-US" sz="4400" u="sng" dirty="0"/>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pPr marL="0" indent="0">
              <a:buNone/>
            </a:pPr>
            <a:r>
              <a:rPr lang="en-US" b="1" dirty="0" smtClean="0"/>
              <a:t>What</a:t>
            </a:r>
            <a:r>
              <a:rPr lang="en-US" b="1" dirty="0"/>
              <a:t>?</a:t>
            </a:r>
          </a:p>
          <a:p>
            <a:r>
              <a:rPr lang="en-US" dirty="0"/>
              <a:t>Content—The input of the unit</a:t>
            </a:r>
          </a:p>
          <a:p>
            <a:r>
              <a:rPr lang="en-US" dirty="0"/>
              <a:t>Process—How learners make sense of the content</a:t>
            </a:r>
          </a:p>
          <a:p>
            <a:r>
              <a:rPr lang="en-US" dirty="0"/>
              <a:t>Product—How learners demonstrate what they’ve </a:t>
            </a:r>
            <a:r>
              <a:rPr lang="en-US" dirty="0" smtClean="0"/>
              <a:t>learned</a:t>
            </a:r>
          </a:p>
          <a:p>
            <a:pPr marL="0" indent="0">
              <a:buNone/>
            </a:pPr>
            <a:endParaRPr lang="en-US" dirty="0"/>
          </a:p>
          <a:p>
            <a:pPr marL="0" indent="0">
              <a:buNone/>
            </a:pPr>
            <a:r>
              <a:rPr lang="en-US" b="1" dirty="0" smtClean="0"/>
              <a:t>Why</a:t>
            </a:r>
            <a:r>
              <a:rPr lang="en-US" b="1" dirty="0"/>
              <a:t>?</a:t>
            </a:r>
          </a:p>
          <a:p>
            <a:r>
              <a:rPr lang="en-US" dirty="0"/>
              <a:t>Readiness—Students don’t all learn/progress at the same rate</a:t>
            </a:r>
          </a:p>
          <a:p>
            <a:r>
              <a:rPr lang="en-US" dirty="0"/>
              <a:t>Interests—Learners, like teachers, have different interests</a:t>
            </a:r>
          </a:p>
          <a:p>
            <a:r>
              <a:rPr lang="en-US" dirty="0"/>
              <a:t>Learning Profiles—Students vary in how they best learn and interact with </a:t>
            </a:r>
            <a:r>
              <a:rPr lang="en-US" dirty="0" smtClean="0"/>
              <a:t>knowledge</a:t>
            </a:r>
          </a:p>
          <a:p>
            <a:endParaRPr lang="en-US" dirty="0" smtClean="0"/>
          </a:p>
          <a:p>
            <a:pPr marL="0" indent="0" algn="r">
              <a:buNone/>
            </a:pPr>
            <a:r>
              <a:rPr lang="en-US" sz="1900" dirty="0" smtClean="0">
                <a:latin typeface="Tw Cen MT Condensed" pitchFamily="34" charset="0"/>
              </a:rPr>
              <a:t>Excerpt taken from an article written by Toni </a:t>
            </a:r>
            <a:r>
              <a:rPr lang="en-US" sz="1900" dirty="0" err="1" smtClean="0">
                <a:latin typeface="Tw Cen MT Condensed" pitchFamily="34" charset="0"/>
              </a:rPr>
              <a:t>Thiessen</a:t>
            </a:r>
            <a:r>
              <a:rPr lang="en-US" dirty="0" smtClean="0">
                <a:latin typeface="Tw Cen MT Condensed" pitchFamily="34" charset="0"/>
              </a:rPr>
              <a:t> </a:t>
            </a:r>
            <a:endParaRPr lang="en-US" dirty="0">
              <a:latin typeface="Tw Cen MT Condensed" pitchFamily="34" charset="0"/>
            </a:endParaRPr>
          </a:p>
          <a:p>
            <a:pPr marL="0" indent="0" algn="r">
              <a:buNone/>
            </a:pPr>
            <a:r>
              <a:rPr lang="en-US" sz="1600" b="1" dirty="0">
                <a:latin typeface="Tw Cen MT Condensed" pitchFamily="34" charset="0"/>
              </a:rPr>
              <a:t>LOTE Center for Educator Development</a:t>
            </a:r>
          </a:p>
          <a:p>
            <a:pPr marL="0" indent="0" algn="r">
              <a:buNone/>
            </a:pPr>
            <a:r>
              <a:rPr lang="en-US" sz="1600" dirty="0">
                <a:latin typeface="Tw Cen MT Condensed" pitchFamily="34" charset="0"/>
              </a:rPr>
              <a:t>Southwest Educational Development Laboratory</a:t>
            </a:r>
          </a:p>
        </p:txBody>
      </p:sp>
    </p:spTree>
    <p:extLst>
      <p:ext uri="{BB962C8B-B14F-4D97-AF65-F5344CB8AC3E}">
        <p14:creationId xmlns:p14="http://schemas.microsoft.com/office/powerpoint/2010/main" val="13717034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on Conifer High:</a:t>
            </a:r>
            <a:endParaRPr lang="en-US" dirty="0"/>
          </a:p>
        </p:txBody>
      </p:sp>
      <p:sp>
        <p:nvSpPr>
          <p:cNvPr id="3" name="Content Placeholder 2"/>
          <p:cNvSpPr>
            <a:spLocks noGrp="1"/>
          </p:cNvSpPr>
          <p:nvPr>
            <p:ph idx="1"/>
          </p:nvPr>
        </p:nvSpPr>
        <p:spPr/>
        <p:txBody>
          <a:bodyPr/>
          <a:lstStyle/>
          <a:p>
            <a:endParaRPr lang="en-US" dirty="0" smtClean="0"/>
          </a:p>
          <a:p>
            <a:r>
              <a:rPr lang="en-US" dirty="0" smtClean="0"/>
              <a:t>Based </a:t>
            </a:r>
            <a:r>
              <a:rPr lang="en-US" dirty="0" smtClean="0"/>
              <a:t>on the student results and trends from the differentiated classroom, we saw the undeniable need to restructure the World Language program.  The following slide </a:t>
            </a:r>
            <a:r>
              <a:rPr lang="en-US" dirty="0" smtClean="0"/>
              <a:t>highlights </a:t>
            </a:r>
            <a:r>
              <a:rPr lang="en-US" dirty="0" smtClean="0"/>
              <a:t>Conifer High School’s previous and current program which has been created to better know our students, therefore, meet their needs and ultimately move them forward in their World Language study.</a:t>
            </a:r>
            <a:endParaRPr lang="en-US" dirty="0"/>
          </a:p>
        </p:txBody>
      </p:sp>
    </p:spTree>
    <p:extLst>
      <p:ext uri="{BB962C8B-B14F-4D97-AF65-F5344CB8AC3E}">
        <p14:creationId xmlns:p14="http://schemas.microsoft.com/office/powerpoint/2010/main" val="4269591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The World Language Program </a:t>
            </a:r>
            <a:br>
              <a:rPr lang="en-US" sz="2800" dirty="0" smtClean="0"/>
            </a:br>
            <a:r>
              <a:rPr lang="en-US" sz="2800" dirty="0" smtClean="0"/>
              <a:t>at Conifer High School</a:t>
            </a:r>
            <a:endParaRPr lang="en-US" sz="2800" dirty="0"/>
          </a:p>
        </p:txBody>
      </p:sp>
      <p:sp>
        <p:nvSpPr>
          <p:cNvPr id="3" name="Content Placeholder 2"/>
          <p:cNvSpPr>
            <a:spLocks noGrp="1"/>
          </p:cNvSpPr>
          <p:nvPr>
            <p:ph idx="1"/>
          </p:nvPr>
        </p:nvSpPr>
        <p:spPr>
          <a:xfrm>
            <a:off x="381000" y="1371600"/>
            <a:ext cx="8763000" cy="5791200"/>
          </a:xfrm>
        </p:spPr>
        <p:txBody>
          <a:bodyPr>
            <a:noAutofit/>
          </a:bodyPr>
          <a:lstStyle/>
          <a:p>
            <a:pPr marL="960120" lvl="3" indent="0">
              <a:buNone/>
            </a:pPr>
            <a:r>
              <a:rPr lang="en-US" sz="3200" b="1" u="sng" dirty="0" smtClean="0">
                <a:solidFill>
                  <a:srgbClr val="00B0F0"/>
                </a:solidFill>
              </a:rPr>
              <a:t>PREVIOUSLY</a:t>
            </a:r>
            <a:r>
              <a:rPr lang="en-US" sz="2000" dirty="0" smtClean="0">
                <a:solidFill>
                  <a:srgbClr val="00B0F0"/>
                </a:solidFill>
              </a:rPr>
              <a:t>	</a:t>
            </a:r>
            <a:r>
              <a:rPr lang="en-US" sz="2000" dirty="0" smtClean="0">
                <a:solidFill>
                  <a:schemeClr val="accent2">
                    <a:lumMod val="40000"/>
                    <a:lumOff val="60000"/>
                  </a:schemeClr>
                </a:solidFill>
              </a:rPr>
              <a:t>		</a:t>
            </a:r>
            <a:r>
              <a:rPr lang="en-US" sz="3200" b="1" u="sng" dirty="0" smtClean="0">
                <a:solidFill>
                  <a:schemeClr val="accent2">
                    <a:lumMod val="40000"/>
                    <a:lumOff val="60000"/>
                  </a:schemeClr>
                </a:solidFill>
              </a:rPr>
              <a:t>NOW</a:t>
            </a:r>
          </a:p>
          <a:p>
            <a:pPr marL="960120" lvl="3" indent="0">
              <a:buNone/>
            </a:pPr>
            <a:r>
              <a:rPr lang="en-US" sz="2000" dirty="0" smtClean="0">
                <a:solidFill>
                  <a:srgbClr val="00B0F0"/>
                </a:solidFill>
              </a:rPr>
              <a:t>-Levels 1-AP Spanish </a:t>
            </a:r>
            <a:r>
              <a:rPr lang="en-US" sz="2000" dirty="0">
                <a:solidFill>
                  <a:schemeClr val="accent2">
                    <a:lumMod val="40000"/>
                    <a:lumOff val="60000"/>
                  </a:schemeClr>
                </a:solidFill>
              </a:rPr>
              <a:t>	</a:t>
            </a:r>
            <a:r>
              <a:rPr lang="en-US" sz="2000" dirty="0" smtClean="0">
                <a:solidFill>
                  <a:schemeClr val="accent2">
                    <a:lumMod val="40000"/>
                    <a:lumOff val="60000"/>
                  </a:schemeClr>
                </a:solidFill>
              </a:rPr>
              <a:t>	-Modified Level 1 &amp; 2</a:t>
            </a:r>
          </a:p>
          <a:p>
            <a:pPr marL="960120" lvl="3" indent="0">
              <a:buNone/>
            </a:pPr>
            <a:r>
              <a:rPr lang="en-US" sz="2000" dirty="0">
                <a:solidFill>
                  <a:schemeClr val="accent2">
                    <a:lumMod val="40000"/>
                    <a:lumOff val="60000"/>
                  </a:schemeClr>
                </a:solidFill>
              </a:rPr>
              <a:t>	</a:t>
            </a:r>
            <a:r>
              <a:rPr lang="en-US" sz="2000" dirty="0" smtClean="0">
                <a:solidFill>
                  <a:schemeClr val="accent2">
                    <a:lumMod val="40000"/>
                    <a:lumOff val="60000"/>
                  </a:schemeClr>
                </a:solidFill>
              </a:rPr>
              <a:t>			-Regular 1-4 </a:t>
            </a:r>
          </a:p>
          <a:p>
            <a:pPr marL="960120" lvl="3" indent="0">
              <a:buNone/>
            </a:pPr>
            <a:r>
              <a:rPr lang="en-US" sz="2000" dirty="0" smtClean="0">
                <a:solidFill>
                  <a:schemeClr val="accent2">
                    <a:lumMod val="40000"/>
                    <a:lumOff val="60000"/>
                  </a:schemeClr>
                </a:solidFill>
              </a:rPr>
              <a:t>				-Honors Spanish </a:t>
            </a:r>
            <a:r>
              <a:rPr lang="en-US" sz="2000" dirty="0" smtClean="0">
                <a:solidFill>
                  <a:schemeClr val="accent2">
                    <a:lumMod val="40000"/>
                    <a:lumOff val="60000"/>
                  </a:schemeClr>
                </a:solidFill>
              </a:rPr>
              <a:t>2-4</a:t>
            </a:r>
            <a:endParaRPr lang="en-US" sz="2000" dirty="0" smtClean="0">
              <a:solidFill>
                <a:schemeClr val="accent2">
                  <a:lumMod val="40000"/>
                  <a:lumOff val="60000"/>
                </a:schemeClr>
              </a:solidFill>
            </a:endParaRPr>
          </a:p>
          <a:p>
            <a:pPr marL="960120" lvl="3" indent="0">
              <a:buNone/>
            </a:pPr>
            <a:endParaRPr lang="en-US" sz="2000" dirty="0">
              <a:solidFill>
                <a:schemeClr val="accent2">
                  <a:lumMod val="40000"/>
                  <a:lumOff val="60000"/>
                </a:schemeClr>
              </a:solidFill>
            </a:endParaRPr>
          </a:p>
          <a:p>
            <a:pPr marL="960120" lvl="3" indent="0">
              <a:buNone/>
            </a:pPr>
            <a:r>
              <a:rPr lang="en-US" sz="2000" dirty="0" smtClean="0">
                <a:solidFill>
                  <a:srgbClr val="00B0F0"/>
                </a:solidFill>
              </a:rPr>
              <a:t>-Retake </a:t>
            </a:r>
            <a:r>
              <a:rPr lang="en-US" sz="2000" dirty="0">
                <a:solidFill>
                  <a:srgbClr val="00B0F0"/>
                </a:solidFill>
              </a:rPr>
              <a:t>classes if you don’t </a:t>
            </a:r>
            <a:r>
              <a:rPr lang="en-US" sz="2000" dirty="0" smtClean="0">
                <a:solidFill>
                  <a:srgbClr val="00B0F0"/>
                </a:solidFill>
              </a:rPr>
              <a:t>pass </a:t>
            </a:r>
            <a:r>
              <a:rPr lang="en-US" sz="2000" dirty="0" smtClean="0">
                <a:solidFill>
                  <a:schemeClr val="accent2">
                    <a:lumMod val="40000"/>
                    <a:lumOff val="60000"/>
                  </a:schemeClr>
                </a:solidFill>
              </a:rPr>
              <a:t>	-Students are </a:t>
            </a:r>
            <a:r>
              <a:rPr lang="en-US" sz="2000" dirty="0" smtClean="0">
                <a:solidFill>
                  <a:schemeClr val="accent2">
                    <a:lumMod val="40000"/>
                    <a:lumOff val="60000"/>
                  </a:schemeClr>
                </a:solidFill>
              </a:rPr>
              <a:t>immediately placed </a:t>
            </a:r>
            <a:r>
              <a:rPr lang="en-US" sz="2000" dirty="0" smtClean="0">
                <a:solidFill>
                  <a:schemeClr val="accent2">
                    <a:lumMod val="40000"/>
                    <a:lumOff val="60000"/>
                  </a:schemeClr>
                </a:solidFill>
              </a:rPr>
              <a:t>into </a:t>
            </a:r>
            <a:r>
              <a:rPr lang="en-US" sz="2000" dirty="0" smtClean="0">
                <a:solidFill>
                  <a:schemeClr val="accent2">
                    <a:lumMod val="40000"/>
                    <a:lumOff val="60000"/>
                  </a:schemeClr>
                </a:solidFill>
              </a:rPr>
              <a:t>             </a:t>
            </a:r>
            <a:r>
              <a:rPr lang="en-US" sz="2000" dirty="0" smtClean="0">
                <a:solidFill>
                  <a:srgbClr val="00B0F0"/>
                </a:solidFill>
              </a:rPr>
              <a:t>with 59.5% or higher</a:t>
            </a:r>
            <a:r>
              <a:rPr lang="en-US" sz="2000" dirty="0" smtClean="0">
                <a:solidFill>
                  <a:schemeClr val="accent2">
                    <a:lumMod val="40000"/>
                    <a:lumOff val="60000"/>
                  </a:schemeClr>
                </a:solidFill>
              </a:rPr>
              <a:t>		 into a </a:t>
            </a:r>
            <a:r>
              <a:rPr lang="en-US" sz="2000" dirty="0" smtClean="0">
                <a:solidFill>
                  <a:schemeClr val="accent2">
                    <a:lumMod val="40000"/>
                    <a:lumOff val="60000"/>
                  </a:schemeClr>
                </a:solidFill>
              </a:rPr>
              <a:t>targeted </a:t>
            </a:r>
            <a:r>
              <a:rPr lang="en-US" sz="2000" dirty="0" smtClean="0">
                <a:solidFill>
                  <a:schemeClr val="accent2">
                    <a:lumMod val="40000"/>
                    <a:lumOff val="60000"/>
                  </a:schemeClr>
                </a:solidFill>
              </a:rPr>
              <a:t>class based on 					 their 1</a:t>
            </a:r>
            <a:r>
              <a:rPr lang="en-US" sz="2000" baseline="30000" dirty="0" smtClean="0">
                <a:solidFill>
                  <a:schemeClr val="accent2">
                    <a:lumMod val="40000"/>
                    <a:lumOff val="60000"/>
                  </a:schemeClr>
                </a:solidFill>
              </a:rPr>
              <a:t>st</a:t>
            </a:r>
            <a:r>
              <a:rPr lang="en-US" sz="2000" dirty="0" smtClean="0">
                <a:solidFill>
                  <a:schemeClr val="accent2">
                    <a:lumMod val="40000"/>
                    <a:lumOff val="60000"/>
                  </a:schemeClr>
                </a:solidFill>
              </a:rPr>
              <a:t> </a:t>
            </a:r>
            <a:r>
              <a:rPr lang="en-US" sz="2000" dirty="0" smtClean="0">
                <a:solidFill>
                  <a:schemeClr val="accent2">
                    <a:lumMod val="40000"/>
                    <a:lumOff val="60000"/>
                  </a:schemeClr>
                </a:solidFill>
              </a:rPr>
              <a:t>language test</a:t>
            </a:r>
            <a:r>
              <a:rPr lang="en-US" sz="2000" dirty="0">
                <a:solidFill>
                  <a:schemeClr val="accent2">
                    <a:lumMod val="40000"/>
                    <a:lumOff val="60000"/>
                  </a:schemeClr>
                </a:solidFill>
              </a:rPr>
              <a:t> </a:t>
            </a:r>
            <a:r>
              <a:rPr lang="en-US" sz="2000" dirty="0" smtClean="0">
                <a:solidFill>
                  <a:schemeClr val="accent2">
                    <a:lumMod val="40000"/>
                    <a:lumOff val="60000"/>
                  </a:schemeClr>
                </a:solidFill>
              </a:rPr>
              <a:t>scores</a:t>
            </a:r>
          </a:p>
          <a:p>
            <a:pPr marL="960120" lvl="3" indent="0">
              <a:buNone/>
            </a:pPr>
            <a:endParaRPr lang="en-US" sz="2000" dirty="0" smtClean="0">
              <a:solidFill>
                <a:schemeClr val="accent2">
                  <a:lumMod val="40000"/>
                  <a:lumOff val="60000"/>
                </a:schemeClr>
              </a:solidFill>
            </a:endParaRPr>
          </a:p>
          <a:p>
            <a:pPr marL="960120" lvl="3" indent="0">
              <a:buNone/>
            </a:pPr>
            <a:r>
              <a:rPr lang="en-US" sz="2000" dirty="0" smtClean="0">
                <a:solidFill>
                  <a:srgbClr val="00B0F0"/>
                </a:solidFill>
              </a:rPr>
              <a:t>-It was the student’s </a:t>
            </a:r>
            <a:r>
              <a:rPr lang="en-US" sz="2000" dirty="0">
                <a:solidFill>
                  <a:schemeClr val="accent2">
                    <a:lumMod val="40000"/>
                    <a:lumOff val="60000"/>
                  </a:schemeClr>
                </a:solidFill>
              </a:rPr>
              <a:t>	</a:t>
            </a:r>
            <a:r>
              <a:rPr lang="en-US" sz="2000" dirty="0" smtClean="0">
                <a:solidFill>
                  <a:schemeClr val="accent2">
                    <a:lumMod val="40000"/>
                    <a:lumOff val="60000"/>
                  </a:schemeClr>
                </a:solidFill>
              </a:rPr>
              <a:t>	</a:t>
            </a:r>
            <a:r>
              <a:rPr lang="en-US" sz="2000" dirty="0" smtClean="0">
                <a:solidFill>
                  <a:schemeClr val="accent2">
                    <a:lumMod val="40000"/>
                    <a:lumOff val="60000"/>
                  </a:schemeClr>
                </a:solidFill>
              </a:rPr>
              <a:t>-</a:t>
            </a:r>
            <a:r>
              <a:rPr lang="en-US" sz="2000" dirty="0" smtClean="0">
                <a:solidFill>
                  <a:schemeClr val="accent2">
                    <a:lumMod val="40000"/>
                    <a:lumOff val="60000"/>
                  </a:schemeClr>
                </a:solidFill>
              </a:rPr>
              <a:t>Students are supported with </a:t>
            </a:r>
            <a:r>
              <a:rPr lang="en-US" sz="2000" dirty="0" smtClean="0">
                <a:solidFill>
                  <a:schemeClr val="accent2">
                    <a:lumMod val="40000"/>
                    <a:lumOff val="60000"/>
                  </a:schemeClr>
                </a:solidFill>
              </a:rPr>
              <a:t>Access</a:t>
            </a:r>
            <a:endParaRPr lang="en-US" sz="2000" dirty="0" smtClean="0">
              <a:solidFill>
                <a:schemeClr val="accent2">
                  <a:lumMod val="40000"/>
                  <a:lumOff val="60000"/>
                </a:schemeClr>
              </a:solidFill>
            </a:endParaRPr>
          </a:p>
          <a:p>
            <a:pPr marL="960120" lvl="3" indent="0">
              <a:buNone/>
            </a:pPr>
            <a:r>
              <a:rPr lang="en-US" sz="2000" dirty="0" smtClean="0">
                <a:solidFill>
                  <a:schemeClr val="accent2">
                    <a:lumMod val="40000"/>
                    <a:lumOff val="60000"/>
                  </a:schemeClr>
                </a:solidFill>
              </a:rPr>
              <a:t>  </a:t>
            </a:r>
            <a:r>
              <a:rPr lang="en-US" sz="2000" dirty="0" smtClean="0">
                <a:solidFill>
                  <a:srgbClr val="00B0F0"/>
                </a:solidFill>
              </a:rPr>
              <a:t>responsibility to receive</a:t>
            </a:r>
            <a:r>
              <a:rPr lang="en-US" sz="2000" dirty="0" smtClean="0">
                <a:solidFill>
                  <a:schemeClr val="accent2">
                    <a:lumMod val="40000"/>
                    <a:lumOff val="60000"/>
                  </a:schemeClr>
                </a:solidFill>
              </a:rPr>
              <a:t>	</a:t>
            </a:r>
            <a:r>
              <a:rPr lang="en-US" sz="2000" dirty="0" smtClean="0">
                <a:solidFill>
                  <a:schemeClr val="accent2">
                    <a:lumMod val="40000"/>
                    <a:lumOff val="60000"/>
                  </a:schemeClr>
                </a:solidFill>
              </a:rPr>
              <a:t>	</a:t>
            </a:r>
            <a:r>
              <a:rPr lang="en-US" sz="2000" dirty="0" smtClean="0">
                <a:solidFill>
                  <a:schemeClr val="accent2">
                    <a:lumMod val="40000"/>
                    <a:lumOff val="60000"/>
                  </a:schemeClr>
                </a:solidFill>
              </a:rPr>
              <a:t> class</a:t>
            </a:r>
            <a:r>
              <a:rPr lang="en-US" sz="2000" dirty="0" smtClean="0">
                <a:solidFill>
                  <a:schemeClr val="accent2">
                    <a:lumMod val="40000"/>
                    <a:lumOff val="60000"/>
                  </a:schemeClr>
                </a:solidFill>
              </a:rPr>
              <a:t>, the Learning Center and 	</a:t>
            </a:r>
            <a:endParaRPr lang="en-US" sz="2000" dirty="0" smtClean="0">
              <a:solidFill>
                <a:schemeClr val="accent2">
                  <a:lumMod val="40000"/>
                  <a:lumOff val="60000"/>
                </a:schemeClr>
              </a:solidFill>
            </a:endParaRPr>
          </a:p>
          <a:p>
            <a:pPr marL="960120" lvl="3" indent="0">
              <a:buNone/>
            </a:pPr>
            <a:r>
              <a:rPr lang="en-US" sz="2000" dirty="0">
                <a:solidFill>
                  <a:schemeClr val="accent2">
                    <a:lumMod val="40000"/>
                    <a:lumOff val="60000"/>
                  </a:schemeClr>
                </a:solidFill>
              </a:rPr>
              <a:t> </a:t>
            </a:r>
            <a:r>
              <a:rPr lang="en-US" sz="2000" dirty="0" smtClean="0">
                <a:solidFill>
                  <a:schemeClr val="accent2">
                    <a:lumMod val="40000"/>
                    <a:lumOff val="60000"/>
                  </a:schemeClr>
                </a:solidFill>
              </a:rPr>
              <a:t> </a:t>
            </a:r>
            <a:r>
              <a:rPr lang="en-US" sz="2000" dirty="0" smtClean="0">
                <a:solidFill>
                  <a:srgbClr val="00B0F0"/>
                </a:solidFill>
              </a:rPr>
              <a:t>information, learn and </a:t>
            </a:r>
            <a:r>
              <a:rPr lang="en-US" sz="2000" dirty="0" smtClean="0">
                <a:solidFill>
                  <a:schemeClr val="accent2">
                    <a:lumMod val="40000"/>
                    <a:lumOff val="60000"/>
                  </a:schemeClr>
                </a:solidFill>
              </a:rPr>
              <a:t>	</a:t>
            </a:r>
            <a:r>
              <a:rPr lang="en-US" sz="2000" dirty="0">
                <a:solidFill>
                  <a:schemeClr val="accent2">
                    <a:lumMod val="40000"/>
                    <a:lumOff val="60000"/>
                  </a:schemeClr>
                </a:solidFill>
              </a:rPr>
              <a:t>	</a:t>
            </a:r>
            <a:r>
              <a:rPr lang="en-US" sz="2000" dirty="0" smtClean="0">
                <a:solidFill>
                  <a:schemeClr val="accent2">
                    <a:lumMod val="40000"/>
                    <a:lumOff val="60000"/>
                  </a:schemeClr>
                </a:solidFill>
              </a:rPr>
              <a:t> the </a:t>
            </a:r>
            <a:r>
              <a:rPr lang="en-US" sz="2000" dirty="0" smtClean="0">
                <a:solidFill>
                  <a:schemeClr val="accent2">
                    <a:lumMod val="40000"/>
                    <a:lumOff val="60000"/>
                  </a:schemeClr>
                </a:solidFill>
              </a:rPr>
              <a:t>After School Program	</a:t>
            </a:r>
            <a:endParaRPr lang="en-US" sz="2000" dirty="0" smtClean="0">
              <a:solidFill>
                <a:schemeClr val="accent2">
                  <a:lumMod val="40000"/>
                  <a:lumOff val="60000"/>
                </a:schemeClr>
              </a:solidFill>
            </a:endParaRPr>
          </a:p>
          <a:p>
            <a:pPr marL="960120" lvl="3" indent="0">
              <a:buNone/>
            </a:pPr>
            <a:r>
              <a:rPr lang="en-US" sz="2000" dirty="0" smtClean="0">
                <a:solidFill>
                  <a:schemeClr val="accent2">
                    <a:lumMod val="40000"/>
                    <a:lumOff val="60000"/>
                  </a:schemeClr>
                </a:solidFill>
              </a:rPr>
              <a:t>  </a:t>
            </a:r>
            <a:r>
              <a:rPr lang="en-US" sz="2000" dirty="0" smtClean="0">
                <a:solidFill>
                  <a:srgbClr val="00B0F0"/>
                </a:solidFill>
              </a:rPr>
              <a:t>get </a:t>
            </a:r>
            <a:r>
              <a:rPr lang="en-US" sz="2000" dirty="0">
                <a:solidFill>
                  <a:srgbClr val="00B0F0"/>
                </a:solidFill>
              </a:rPr>
              <a:t>extra </a:t>
            </a:r>
            <a:r>
              <a:rPr lang="en-US" sz="2000" dirty="0" smtClean="0">
                <a:solidFill>
                  <a:srgbClr val="00B0F0"/>
                </a:solidFill>
              </a:rPr>
              <a:t>help</a:t>
            </a:r>
            <a:r>
              <a:rPr lang="en-US" sz="2000" dirty="0">
                <a:solidFill>
                  <a:srgbClr val="00B0F0"/>
                </a:solidFill>
              </a:rPr>
              <a:t> </a:t>
            </a:r>
            <a:r>
              <a:rPr lang="en-US" sz="2000" dirty="0" smtClean="0">
                <a:solidFill>
                  <a:srgbClr val="00B0F0"/>
                </a:solidFill>
              </a:rPr>
              <a:t>if needed	</a:t>
            </a:r>
            <a:r>
              <a:rPr lang="en-US" sz="2000" dirty="0" smtClean="0">
                <a:solidFill>
                  <a:schemeClr val="accent2">
                    <a:lumMod val="40000"/>
                    <a:lumOff val="60000"/>
                  </a:schemeClr>
                </a:solidFill>
              </a:rPr>
              <a:t>	 (all different tiers of RTI)</a:t>
            </a:r>
            <a:r>
              <a:rPr lang="en-US" sz="2000" dirty="0" smtClean="0">
                <a:solidFill>
                  <a:schemeClr val="accent2">
                    <a:lumMod val="40000"/>
                    <a:lumOff val="60000"/>
                  </a:schemeClr>
                </a:solidFill>
              </a:rPr>
              <a:t>	</a:t>
            </a:r>
          </a:p>
          <a:p>
            <a:endParaRPr lang="en-US" sz="2000" dirty="0"/>
          </a:p>
          <a:p>
            <a:endParaRPr lang="en-US" sz="2000" dirty="0" smtClean="0"/>
          </a:p>
          <a:p>
            <a:endParaRPr lang="en-US" sz="2000" dirty="0"/>
          </a:p>
        </p:txBody>
      </p:sp>
    </p:spTree>
    <p:extLst>
      <p:ext uri="{BB962C8B-B14F-4D97-AF65-F5344CB8AC3E}">
        <p14:creationId xmlns:p14="http://schemas.microsoft.com/office/powerpoint/2010/main" val="823186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546</TotalTime>
  <Words>191</Words>
  <Application>Microsoft Office PowerPoint</Application>
  <PresentationFormat>On-screen Show (4:3)</PresentationFormat>
  <Paragraphs>34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Thatch</vt:lpstr>
      <vt:lpstr>Differentiation  in the  World Language Classroom</vt:lpstr>
      <vt:lpstr>Differentiated Instruction</vt:lpstr>
      <vt:lpstr>Differentiate:  What?   Why?</vt:lpstr>
      <vt:lpstr>Effects on Conifer High:</vt:lpstr>
      <vt:lpstr>The World Language Program  at Conifer High School</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Differentiation  in the  World Language Classroom</dc:title>
  <dc:creator>ATVL</dc:creator>
  <cp:lastModifiedBy>ATVL</cp:lastModifiedBy>
  <cp:revision>32</cp:revision>
  <dcterms:created xsi:type="dcterms:W3CDTF">2011-06-20T18:59:22Z</dcterms:created>
  <dcterms:modified xsi:type="dcterms:W3CDTF">2011-06-29T01:51:23Z</dcterms:modified>
</cp:coreProperties>
</file>